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3" r:id="rId3"/>
    <p:sldId id="269" r:id="rId4"/>
    <p:sldId id="268" r:id="rId5"/>
    <p:sldId id="277" r:id="rId6"/>
    <p:sldId id="282" r:id="rId7"/>
    <p:sldId id="281" r:id="rId8"/>
    <p:sldId id="283" r:id="rId9"/>
    <p:sldId id="28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C2424"/>
    <a:srgbClr val="FFFFFF"/>
    <a:srgbClr val="A11818"/>
    <a:srgbClr val="6161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9" autoAdjust="0"/>
    <p:restoredTop sz="92523" autoAdjust="0"/>
  </p:normalViewPr>
  <p:slideViewPr>
    <p:cSldViewPr snapToObjects="1">
      <p:cViewPr>
        <p:scale>
          <a:sx n="100" d="100"/>
          <a:sy n="100" d="100"/>
        </p:scale>
        <p:origin x="-10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8EFE-97C4-3947-AF5E-DA88A5C8838A}" type="datetimeFigureOut">
              <a:rPr lang="en-US" smtClean="0"/>
              <a:pPr/>
              <a:t>7/8/12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641F-D8D6-7242-AE5B-ADEC3252BC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C641F-D8D6-7242-AE5B-ADEC3252BC1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5562600"/>
          </a:xfrm>
        </p:spPr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143000"/>
            <a:ext cx="8042276" cy="518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rgbClr val="EC2424"/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d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euvadis_rna_analysis@lists.crg.es" TargetMode="External"/><Relationship Id="rId4" Type="http://schemas.openxmlformats.org/officeDocument/2006/relationships/hyperlink" Target="mailto:lofgeuvadis@googlegroups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geuvadis_rnaseq@lists.crg.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Geuvadis</a:t>
            </a:r>
            <a:r>
              <a:rPr lang="en-US" sz="2800" dirty="0" smtClean="0"/>
              <a:t> WP4: </a:t>
            </a:r>
            <a:br>
              <a:rPr lang="en-US" sz="2800" dirty="0" smtClean="0"/>
            </a:br>
            <a:r>
              <a:rPr lang="en-US" sz="2800" dirty="0" smtClean="0"/>
              <a:t>RNA sequencing</a:t>
            </a:r>
            <a:br>
              <a:rPr lang="en-US" sz="2800" dirty="0" smtClean="0"/>
            </a:br>
            <a:r>
              <a:rPr lang="en-US" sz="2800" dirty="0" smtClean="0"/>
              <a:t>Progress, Aims and Data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581400"/>
            <a:ext cx="6498159" cy="91664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Tuuli Lappalainen</a:t>
            </a:r>
          </a:p>
          <a:p>
            <a:r>
              <a:rPr lang="en-US" sz="1600" dirty="0" smtClean="0"/>
              <a:t>University of Geneva</a:t>
            </a:r>
            <a:endParaRPr lang="en-US" sz="1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50441" y="5865159"/>
            <a:ext cx="6498159" cy="916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Geuvadis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Analysis Group Meeting II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11, 2012,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Barcelona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1376"/>
            <a:ext cx="8042276" cy="883024"/>
          </a:xfrm>
        </p:spPr>
        <p:txBody>
          <a:bodyPr/>
          <a:lstStyle/>
          <a:p>
            <a:r>
              <a:rPr lang="en-US" dirty="0" smtClean="0"/>
              <a:t>The consortium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219200"/>
            <a:ext cx="7924800" cy="5262978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US" sz="1200" b="1" dirty="0" smtClean="0"/>
              <a:t>UNIGE (Geneva)</a:t>
            </a:r>
            <a:endParaRPr lang="en-US" sz="1200" dirty="0" smtClean="0"/>
          </a:p>
          <a:p>
            <a:r>
              <a:rPr lang="en-US" sz="1200" dirty="0" err="1" smtClean="0"/>
              <a:t>Manolis</a:t>
            </a:r>
            <a:r>
              <a:rPr lang="en-US" sz="1200" dirty="0" smtClean="0"/>
              <a:t> Dermitzakis</a:t>
            </a:r>
          </a:p>
          <a:p>
            <a:r>
              <a:rPr lang="en-US" sz="1200" dirty="0" err="1" smtClean="0"/>
              <a:t>Stylianos</a:t>
            </a:r>
            <a:r>
              <a:rPr lang="en-US" sz="1200" dirty="0" smtClean="0"/>
              <a:t> </a:t>
            </a:r>
            <a:r>
              <a:rPr lang="en-US" sz="1200" dirty="0" err="1" smtClean="0"/>
              <a:t>Antonarakis</a:t>
            </a:r>
            <a:endParaRPr lang="en-US" sz="1200" dirty="0" smtClean="0"/>
          </a:p>
          <a:p>
            <a:r>
              <a:rPr lang="en-US" sz="1200" dirty="0" smtClean="0"/>
              <a:t>Tuuli Lappalainen</a:t>
            </a:r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Giger</a:t>
            </a:r>
            <a:endParaRPr lang="en-US" sz="1200" dirty="0" smtClean="0"/>
          </a:p>
          <a:p>
            <a:r>
              <a:rPr lang="en-US" sz="1200" dirty="0" err="1" smtClean="0"/>
              <a:t>Ismael</a:t>
            </a:r>
            <a:r>
              <a:rPr lang="en-US" sz="1200" dirty="0" smtClean="0"/>
              <a:t> </a:t>
            </a:r>
            <a:r>
              <a:rPr lang="en-US" sz="1200" dirty="0" err="1" smtClean="0"/>
              <a:t>Padioleau</a:t>
            </a:r>
            <a:endParaRPr lang="en-US" sz="1200" dirty="0" smtClean="0"/>
          </a:p>
          <a:p>
            <a:r>
              <a:rPr lang="en-US" sz="1200" dirty="0" smtClean="0"/>
              <a:t>Alisa </a:t>
            </a:r>
            <a:r>
              <a:rPr lang="en-US" sz="1200" dirty="0" err="1" smtClean="0"/>
              <a:t>Yurovsky</a:t>
            </a:r>
            <a:endParaRPr lang="en-US" sz="1200" dirty="0" smtClean="0"/>
          </a:p>
          <a:p>
            <a:r>
              <a:rPr lang="en-US" sz="1200" dirty="0" err="1" smtClean="0"/>
              <a:t>Halit</a:t>
            </a:r>
            <a:r>
              <a:rPr lang="en-US" sz="1200" dirty="0" smtClean="0"/>
              <a:t> </a:t>
            </a:r>
            <a:r>
              <a:rPr lang="en-US" sz="1200" dirty="0" err="1" smtClean="0"/>
              <a:t>Ongen</a:t>
            </a:r>
            <a:endParaRPr lang="en-US" sz="1200" dirty="0" smtClean="0"/>
          </a:p>
          <a:p>
            <a:r>
              <a:rPr lang="en-US" sz="1200" dirty="0" smtClean="0"/>
              <a:t>Alfonso </a:t>
            </a:r>
            <a:r>
              <a:rPr lang="en-US" sz="1200" dirty="0" err="1" smtClean="0"/>
              <a:t>Buil</a:t>
            </a:r>
            <a:endParaRPr lang="en-US" sz="1200" dirty="0" smtClean="0"/>
          </a:p>
          <a:p>
            <a:r>
              <a:rPr lang="en-US" sz="1200" dirty="0" smtClean="0"/>
              <a:t>Emilie </a:t>
            </a:r>
            <a:r>
              <a:rPr lang="en-US" sz="1200" dirty="0" err="1" smtClean="0"/>
              <a:t>Falconnet</a:t>
            </a:r>
            <a:endParaRPr lang="en-US" sz="1200" dirty="0" smtClean="0"/>
          </a:p>
          <a:p>
            <a:r>
              <a:rPr lang="en-US" sz="1200" dirty="0" smtClean="0"/>
              <a:t>Luciana Romano </a:t>
            </a:r>
          </a:p>
          <a:p>
            <a:r>
              <a:rPr lang="en-US" sz="1200" dirty="0" smtClean="0"/>
              <a:t>Alexandra </a:t>
            </a:r>
            <a:r>
              <a:rPr lang="en-US" sz="1200" dirty="0" err="1" smtClean="0"/>
              <a:t>Planchon</a:t>
            </a:r>
            <a:endParaRPr lang="en-US" sz="1200" dirty="0" smtClean="0"/>
          </a:p>
          <a:p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CRG/CNAG/USC (Barcelona)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Xavier </a:t>
            </a:r>
            <a:r>
              <a:rPr lang="en-US" sz="1200" dirty="0" err="1" smtClean="0"/>
              <a:t>Estivill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Ivo</a:t>
            </a:r>
            <a:r>
              <a:rPr lang="en-US" sz="1200" dirty="0" smtClean="0"/>
              <a:t> Gut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Roderic</a:t>
            </a:r>
            <a:r>
              <a:rPr lang="en-US" sz="1200" dirty="0" smtClean="0"/>
              <a:t> </a:t>
            </a:r>
            <a:r>
              <a:rPr lang="en-US" sz="1200" dirty="0" err="1" smtClean="0"/>
              <a:t>Guigo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Angel </a:t>
            </a:r>
            <a:r>
              <a:rPr lang="en-US" sz="1200" dirty="0" err="1" smtClean="0"/>
              <a:t>Carracedo</a:t>
            </a:r>
            <a:r>
              <a:rPr lang="en-US" sz="1200" dirty="0" smtClean="0"/>
              <a:t> Alvarez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Gabrielle </a:t>
            </a:r>
            <a:r>
              <a:rPr lang="en-US" sz="1200" dirty="0" err="1" smtClean="0"/>
              <a:t>Bertier</a:t>
            </a:r>
            <a:r>
              <a:rPr lang="en-US" sz="1200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Micha</a:t>
            </a:r>
            <a:r>
              <a:rPr lang="en-US" sz="1200" dirty="0" smtClean="0"/>
              <a:t> </a:t>
            </a:r>
            <a:r>
              <a:rPr lang="en-US" sz="1200" dirty="0" err="1" smtClean="0"/>
              <a:t>Sammeth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Thasso</a:t>
            </a:r>
            <a:r>
              <a:rPr lang="en-US" sz="1200" dirty="0" smtClean="0"/>
              <a:t> </a:t>
            </a:r>
            <a:r>
              <a:rPr lang="en-US" sz="1200" dirty="0" err="1" smtClean="0"/>
              <a:t>Griber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Paolo </a:t>
            </a:r>
            <a:r>
              <a:rPr lang="en-US" sz="1200" dirty="0" err="1" smtClean="0"/>
              <a:t>Ribeca</a:t>
            </a:r>
            <a:endParaRPr lang="en-US" sz="1200" dirty="0" smtClean="0"/>
          </a:p>
          <a:p>
            <a:r>
              <a:rPr lang="en-US" sz="1200" dirty="0" smtClean="0"/>
              <a:t>Jean </a:t>
            </a:r>
            <a:r>
              <a:rPr lang="en-US" sz="1200" dirty="0" err="1" smtClean="0"/>
              <a:t>Monlong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Pedro </a:t>
            </a:r>
            <a:r>
              <a:rPr lang="en-US" sz="1200" dirty="0" smtClean="0"/>
              <a:t>Ferreira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Esther </a:t>
            </a:r>
            <a:r>
              <a:rPr lang="en-US" sz="1200" dirty="0" err="1" smtClean="0"/>
              <a:t>Lizano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Marc </a:t>
            </a:r>
            <a:r>
              <a:rPr lang="en-US" sz="1200" dirty="0" err="1" smtClean="0"/>
              <a:t>Friedländer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Marta Gut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Sergi</a:t>
            </a:r>
            <a:r>
              <a:rPr lang="en-US" sz="1200" dirty="0" smtClean="0"/>
              <a:t> </a:t>
            </a:r>
            <a:r>
              <a:rPr lang="en-US" sz="1200" dirty="0" err="1" smtClean="0"/>
              <a:t>Bertran</a:t>
            </a:r>
            <a:r>
              <a:rPr lang="en-US" sz="1200" dirty="0" smtClean="0"/>
              <a:t> </a:t>
            </a:r>
            <a:r>
              <a:rPr lang="en-US" sz="1200" dirty="0" err="1" smtClean="0"/>
              <a:t>Agullo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ICMB (Kiel)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Stefan </a:t>
            </a:r>
            <a:r>
              <a:rPr lang="en-US" sz="1200" dirty="0" smtClean="0"/>
              <a:t>Schreibe</a:t>
            </a:r>
            <a:r>
              <a:rPr lang="en-US" sz="1200" dirty="0" smtClean="0"/>
              <a:t>r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Philip </a:t>
            </a:r>
            <a:r>
              <a:rPr lang="en-US" sz="1200" dirty="0" err="1" smtClean="0"/>
              <a:t>Rosenstiel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Matthias </a:t>
            </a:r>
            <a:r>
              <a:rPr lang="en-US" sz="1200" dirty="0" err="1" smtClean="0"/>
              <a:t>Barann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Daniela </a:t>
            </a:r>
            <a:r>
              <a:rPr lang="en-US" sz="1200" dirty="0" err="1" smtClean="0"/>
              <a:t>Esser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MPIMG (Berlin)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Hans </a:t>
            </a:r>
            <a:r>
              <a:rPr lang="en-US" sz="1200" dirty="0" err="1" smtClean="0"/>
              <a:t>Lehrach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Ralf </a:t>
            </a:r>
            <a:r>
              <a:rPr lang="en-US" sz="1200" dirty="0" err="1" smtClean="0"/>
              <a:t>Sudbrak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Marc Sultan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Vyacheslav</a:t>
            </a:r>
            <a:r>
              <a:rPr lang="en-US" sz="1200" dirty="0" smtClean="0"/>
              <a:t> </a:t>
            </a:r>
            <a:r>
              <a:rPr lang="en-US" sz="1200" dirty="0" err="1" smtClean="0"/>
              <a:t>Amstislavskiy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HMGU (Munich)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Thomas </a:t>
            </a:r>
            <a:r>
              <a:rPr lang="en-US" sz="1200" dirty="0" err="1" smtClean="0"/>
              <a:t>Meitinger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Tim Strom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Thomas Wieland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Thomas </a:t>
            </a:r>
            <a:r>
              <a:rPr lang="en-US" sz="1200" dirty="0" err="1" smtClean="0"/>
              <a:t>Schwarzmayr</a:t>
            </a: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LUMC (Leiden)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Gert</a:t>
            </a:r>
            <a:r>
              <a:rPr lang="en-US" sz="1200" dirty="0" smtClean="0"/>
              <a:t>-Jan van </a:t>
            </a:r>
            <a:r>
              <a:rPr lang="en-US" sz="1200" dirty="0" err="1" smtClean="0"/>
              <a:t>Ommen</a:t>
            </a:r>
            <a:r>
              <a:rPr lang="en-US" sz="1200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Peter ‘</a:t>
            </a:r>
            <a:r>
              <a:rPr lang="en-US" sz="1200" dirty="0" err="1" smtClean="0"/>
              <a:t>t</a:t>
            </a:r>
            <a:r>
              <a:rPr lang="en-US" sz="1200" dirty="0" smtClean="0"/>
              <a:t> </a:t>
            </a:r>
            <a:r>
              <a:rPr lang="en-US" sz="1200" dirty="0" err="1" smtClean="0"/>
              <a:t>Hoen</a:t>
            </a:r>
            <a:r>
              <a:rPr lang="en-US" sz="1200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Irina </a:t>
            </a:r>
            <a:r>
              <a:rPr lang="en-US" sz="1200" dirty="0" err="1" smtClean="0"/>
              <a:t>Pulyakhina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Henk</a:t>
            </a:r>
            <a:r>
              <a:rPr lang="en-US" sz="1200" dirty="0" smtClean="0"/>
              <a:t> </a:t>
            </a:r>
            <a:r>
              <a:rPr lang="en-US" sz="1200" dirty="0" err="1" smtClean="0"/>
              <a:t>Buermans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UU (Uppsala)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Ann-Christine </a:t>
            </a:r>
            <a:r>
              <a:rPr lang="en-US" sz="1200" dirty="0" err="1" smtClean="0"/>
              <a:t>Syvänen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Olof</a:t>
            </a:r>
            <a:r>
              <a:rPr lang="en-US" sz="1200" dirty="0" smtClean="0"/>
              <a:t> </a:t>
            </a:r>
            <a:r>
              <a:rPr lang="en-US" sz="1200" dirty="0" err="1" smtClean="0"/>
              <a:t>Karlberg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Jonas </a:t>
            </a:r>
            <a:r>
              <a:rPr lang="en-US" sz="1200" dirty="0" err="1" smtClean="0"/>
              <a:t>Almlöf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Mathias </a:t>
            </a:r>
            <a:r>
              <a:rPr lang="en-US" sz="1200" dirty="0" err="1" smtClean="0"/>
              <a:t>Brännvall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EBI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Alvis</a:t>
            </a:r>
            <a:r>
              <a:rPr lang="en-US" sz="1200" dirty="0" smtClean="0"/>
              <a:t> </a:t>
            </a:r>
            <a:r>
              <a:rPr lang="en-US" sz="1200" dirty="0" err="1" smtClean="0"/>
              <a:t>Brazma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Natalja</a:t>
            </a:r>
            <a:r>
              <a:rPr lang="en-US" sz="1200" dirty="0" smtClean="0"/>
              <a:t> </a:t>
            </a:r>
            <a:r>
              <a:rPr lang="en-US" sz="1200" dirty="0" err="1" smtClean="0"/>
              <a:t>Kurbatova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Mar Gonzalez-</a:t>
            </a:r>
            <a:r>
              <a:rPr lang="en-US" sz="1200" dirty="0" err="1" smtClean="0"/>
              <a:t>Porta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Liliana</a:t>
            </a:r>
            <a:r>
              <a:rPr lang="en-US" sz="1200" dirty="0" smtClean="0"/>
              <a:t> </a:t>
            </a:r>
            <a:r>
              <a:rPr lang="en-US" sz="1200" dirty="0" err="1" smtClean="0"/>
              <a:t>Greger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Oxford University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Mark McCarthy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Manuel Rivas</a:t>
            </a:r>
            <a:r>
              <a:rPr lang="en-US" sz="1200" b="1" dirty="0" smtClean="0"/>
              <a:t>  </a:t>
            </a:r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Massachusetts General Hospital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Daniel McArthur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err="1" smtClean="0"/>
              <a:t>Monkol</a:t>
            </a:r>
            <a:r>
              <a:rPr lang="en-US" sz="1200" dirty="0" smtClean="0"/>
              <a:t> </a:t>
            </a:r>
            <a:r>
              <a:rPr lang="en-US" sz="1200" dirty="0" err="1" smtClean="0"/>
              <a:t>Lek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endParaRPr lang="en-US" sz="1200" b="1" dirty="0" smtClean="0"/>
          </a:p>
          <a:p>
            <a:pPr>
              <a:spcBef>
                <a:spcPts val="0"/>
              </a:spcBef>
              <a:buNone/>
            </a:pPr>
            <a:r>
              <a:rPr lang="en-US" sz="1200" b="1" dirty="0" smtClean="0"/>
              <a:t>ECACC</a:t>
            </a:r>
            <a:endParaRPr lang="en-US" sz="1200" dirty="0" smtClean="0"/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Bryan Bolton 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Karen Ball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Edward Burnett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Jim Cooper</a:t>
            </a:r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  <a:endParaRPr lang="en-US" sz="1200" dirty="0" smtClean="0"/>
          </a:p>
          <a:p>
            <a:r>
              <a:rPr lang="en-US" sz="1200" b="1" dirty="0" smtClean="0">
                <a:solidFill>
                  <a:srgbClr val="A11818"/>
                </a:solidFill>
              </a:rPr>
              <a:t>The me who </a:t>
            </a:r>
            <a:r>
              <a:rPr lang="en-US" sz="1200" b="1" dirty="0" smtClean="0">
                <a:solidFill>
                  <a:srgbClr val="A11818"/>
                </a:solidFill>
              </a:rPr>
              <a:t>is </a:t>
            </a:r>
            <a:r>
              <a:rPr lang="en-US" sz="1200" b="1" dirty="0" smtClean="0">
                <a:solidFill>
                  <a:srgbClr val="A11818"/>
                </a:solidFill>
              </a:rPr>
              <a:t>missing</a:t>
            </a:r>
            <a:r>
              <a:rPr lang="en-US" sz="1200" b="1" dirty="0" smtClean="0">
                <a:solidFill>
                  <a:srgbClr val="A11818"/>
                </a:solidFill>
              </a:rPr>
              <a:t>!</a:t>
            </a:r>
            <a:endParaRPr lang="en-US" sz="1200" b="1" dirty="0">
              <a:solidFill>
                <a:srgbClr val="A11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64776"/>
            <a:ext cx="8042276" cy="883024"/>
          </a:xfrm>
        </p:spPr>
        <p:txBody>
          <a:bodyPr/>
          <a:lstStyle/>
          <a:p>
            <a:r>
              <a:rPr lang="en-US" dirty="0" smtClean="0"/>
              <a:t>Genomics, meet </a:t>
            </a:r>
            <a:r>
              <a:rPr lang="en-US" dirty="0" err="1" smtClean="0"/>
              <a:t>transcriptomics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RNA sequencing of ~500 individuals from the 1000 Genomes </a:t>
            </a: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876800" y="1676400"/>
            <a:ext cx="3161488" cy="2912044"/>
            <a:chOff x="4046618" y="2486488"/>
            <a:chExt cx="3730882" cy="330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rcRect l="40157" t="8448" r="34488" b="46931"/>
            <a:stretch>
              <a:fillRect/>
            </a:stretch>
          </p:blipFill>
          <p:spPr>
            <a:xfrm>
              <a:off x="4046618" y="2486488"/>
              <a:ext cx="3730882" cy="330471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799173" y="2671154"/>
              <a:ext cx="831011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FIN</a:t>
              </a:r>
              <a:endParaRPr lang="en-US" sz="15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43019" y="3037895"/>
              <a:ext cx="845901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GBR</a:t>
              </a:r>
              <a:endParaRPr lang="en-US" sz="15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14999" y="3516868"/>
              <a:ext cx="915184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TSI</a:t>
              </a:r>
              <a:endParaRPr lang="en-US" sz="15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66059" y="3333497"/>
              <a:ext cx="1002886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CEU</a:t>
              </a:r>
              <a:endParaRPr lang="en-US" sz="15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34000" y="5029200"/>
              <a:ext cx="824868" cy="3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YRI</a:t>
              </a:r>
              <a:endParaRPr lang="en-US" sz="15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00"/>
            <a:ext cx="9144000" cy="1180407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914400" y="1691641"/>
          <a:ext cx="3352800" cy="1813559"/>
        </p:xfrm>
        <a:graphic>
          <a:graphicData uri="http://schemas.openxmlformats.org/drawingml/2006/table">
            <a:tbl>
              <a:tblPr/>
              <a:tblGrid>
                <a:gridCol w="878623"/>
                <a:gridCol w="1025060"/>
                <a:gridCol w="1449117"/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err="1" smtClean="0">
                          <a:latin typeface="Verdana"/>
                        </a:rPr>
                        <a:t>Geuvadis</a:t>
                      </a:r>
                      <a:endParaRPr lang="en-US" sz="1400" b="1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Verdana"/>
                        </a:rPr>
                        <a:t>in</a:t>
                      </a:r>
                      <a:r>
                        <a:rPr lang="en-US" sz="1400" b="1" i="0" u="none" strike="noStrike" baseline="0" dirty="0" smtClean="0">
                          <a:latin typeface="Verdana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Verdana"/>
                        </a:rPr>
                        <a:t>1000G </a:t>
                      </a:r>
                      <a:r>
                        <a:rPr lang="en-US" sz="1400" b="1" i="0" u="none" strike="noStrike" dirty="0">
                          <a:latin typeface="Verdana"/>
                        </a:rPr>
                        <a:t>Phase1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TSI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92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GBR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FIN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89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CEU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92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79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YRI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89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77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A11818"/>
                          </a:solidFill>
                          <a:latin typeface="Verdana"/>
                        </a:rPr>
                        <a:t>TOTAL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A11818"/>
                          </a:solidFill>
                          <a:latin typeface="Verdana"/>
                        </a:rPr>
                        <a:t>465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A11818"/>
                          </a:solidFill>
                          <a:latin typeface="Verdana"/>
                        </a:rPr>
                        <a:t>423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14400" y="3687886"/>
            <a:ext cx="3733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Integrated haplotypes of SNPs, indels, structural variants</a:t>
            </a:r>
          </a:p>
          <a:p>
            <a:endParaRPr lang="en-US" sz="1500" b="1" dirty="0" smtClean="0"/>
          </a:p>
          <a:p>
            <a:r>
              <a:rPr lang="en-US" sz="1500" b="1" dirty="0" smtClean="0"/>
              <a:t>38 M </a:t>
            </a:r>
            <a:r>
              <a:rPr lang="en-US" sz="1500" b="1" dirty="0" smtClean="0"/>
              <a:t>total</a:t>
            </a:r>
            <a:endParaRPr lang="en-US" sz="1500" b="1" dirty="0" smtClean="0"/>
          </a:p>
          <a:p>
            <a:r>
              <a:rPr lang="en-US" sz="1500" b="1" dirty="0" smtClean="0"/>
              <a:t>10.7 M </a:t>
            </a:r>
            <a:r>
              <a:rPr lang="en-US" sz="1500" b="1" dirty="0" smtClean="0"/>
              <a:t>common (&gt;5% MAF)</a:t>
            </a:r>
            <a:endParaRPr lang="en-US" sz="15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5376446"/>
            <a:ext cx="6539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1000 Genomes Phase 1 paper has just been submitted to Nature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60325" y="76200"/>
            <a:ext cx="5318125" cy="883024"/>
          </a:xfrm>
        </p:spPr>
        <p:txBody>
          <a:bodyPr/>
          <a:lstStyle/>
          <a:p>
            <a:r>
              <a:rPr lang="en-US" dirty="0" smtClean="0"/>
              <a:t>Why are we doing this?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113282"/>
            <a:ext cx="4233552" cy="1629918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49275" y="2667000"/>
            <a:ext cx="8042276" cy="5181599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Technical</a:t>
            </a:r>
          </a:p>
          <a:p>
            <a:pPr lvl="2"/>
            <a:r>
              <a:rPr lang="en-US" sz="1600" dirty="0" smtClean="0"/>
              <a:t>How to do </a:t>
            </a:r>
            <a:r>
              <a:rPr lang="en-US" sz="1600" dirty="0" err="1" smtClean="0"/>
              <a:t>RNAseq</a:t>
            </a:r>
            <a:r>
              <a:rPr lang="en-US" sz="1600" dirty="0" smtClean="0"/>
              <a:t> in a distributed setting?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1800" dirty="0" smtClean="0"/>
              <a:t>Biological</a:t>
            </a:r>
          </a:p>
          <a:p>
            <a:pPr lvl="2"/>
            <a:r>
              <a:rPr lang="en-US" sz="1600" dirty="0" smtClean="0"/>
              <a:t>How does genome variation affect transcriptome variation</a:t>
            </a:r>
            <a:r>
              <a:rPr lang="en-US" sz="1600" dirty="0" smtClean="0"/>
              <a:t>? 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1800" dirty="0" smtClean="0"/>
              <a:t>Resource</a:t>
            </a:r>
          </a:p>
          <a:p>
            <a:pPr lvl="2"/>
            <a:r>
              <a:rPr lang="en-US" sz="1600" dirty="0" smtClean="0"/>
              <a:t>The biggest </a:t>
            </a:r>
            <a:r>
              <a:rPr lang="en-US" sz="1600" dirty="0" err="1" smtClean="0"/>
              <a:t>genome+transcriptome</a:t>
            </a:r>
            <a:r>
              <a:rPr lang="en-US" sz="1600" dirty="0" smtClean="0"/>
              <a:t> reference dataset thus far</a:t>
            </a:r>
          </a:p>
          <a:p>
            <a:pPr lvl="2">
              <a:buNone/>
            </a:pPr>
            <a:endParaRPr lang="en-US" sz="16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timeline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404176"/>
            <a:ext cx="9144000" cy="1588"/>
          </a:xfrm>
          <a:prstGeom prst="line">
            <a:avLst/>
          </a:prstGeom>
          <a:ln w="111125" cmpd="thinThick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0" y="289560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11818"/>
                </a:solidFill>
              </a:rPr>
              <a:t>2011</a:t>
            </a:r>
            <a:endParaRPr lang="en-US" dirty="0">
              <a:solidFill>
                <a:srgbClr val="A1181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356824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11818"/>
                </a:solidFill>
              </a:rPr>
              <a:t>2012</a:t>
            </a:r>
            <a:endParaRPr lang="en-US" dirty="0">
              <a:solidFill>
                <a:srgbClr val="A1181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2314" y="4215824"/>
            <a:ext cx="18220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study design</a:t>
            </a:r>
          </a:p>
          <a:p>
            <a:r>
              <a:rPr lang="en-US" sz="1600" dirty="0" smtClean="0"/>
              <a:t>sample selection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666747" y="1929030"/>
            <a:ext cx="21985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cell line shipments and growing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52783" y="4343400"/>
            <a:ext cx="163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RNA extraction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960315" y="2532222"/>
            <a:ext cx="128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sequencing</a:t>
            </a:r>
            <a:endParaRPr lang="en-US" sz="1600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304547" y="3568244"/>
            <a:ext cx="1600200" cy="1315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285747" y="3099376"/>
            <a:ext cx="17160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922460" y="3581400"/>
            <a:ext cx="6492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684460" y="3099376"/>
            <a:ext cx="1411287" cy="1588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V="1">
            <a:off x="2655456" y="2221418"/>
            <a:ext cx="11291" cy="9027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75153" y="4190206"/>
            <a:ext cx="1219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 flipV="1">
            <a:off x="4952747" y="2642176"/>
            <a:ext cx="7568" cy="4403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5992272" y="2389476"/>
            <a:ext cx="1426151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3809747" y="3962400"/>
            <a:ext cx="763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4907468" y="3688268"/>
            <a:ext cx="546676" cy="1588"/>
          </a:xfrm>
          <a:prstGeom prst="line">
            <a:avLst/>
          </a:prstGeom>
          <a:ln w="5715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248147" y="3099376"/>
            <a:ext cx="2895853" cy="317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562347" y="1600200"/>
            <a:ext cx="11239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/>
              <a:t>mappingQC</a:t>
            </a:r>
            <a:endParaRPr lang="en-US" sz="16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1980947" y="3099376"/>
            <a:ext cx="341313" cy="317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4874997" y="4572000"/>
            <a:ext cx="4269003" cy="2209800"/>
            <a:chOff x="4874997" y="4648200"/>
            <a:chExt cx="4269003" cy="220980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34200" y="4648200"/>
              <a:ext cx="2209800" cy="2209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874997" y="6172200"/>
              <a:ext cx="192222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/>
                <a:t>10/1212</a:t>
              </a:r>
            </a:p>
            <a:p>
              <a:pPr algn="r"/>
              <a:r>
                <a:rPr lang="en-US" sz="1600" dirty="0" smtClean="0"/>
                <a:t>paper</a:t>
              </a:r>
              <a:r>
                <a:rPr lang="en-US" sz="1600" dirty="0" smtClean="0"/>
                <a:t> </a:t>
              </a:r>
              <a:r>
                <a:rPr lang="en-US" sz="1600" dirty="0" smtClean="0"/>
                <a:t>submission</a:t>
              </a:r>
              <a:endParaRPr lang="en-US" sz="1600" dirty="0"/>
            </a:p>
          </p:txBody>
        </p:sp>
      </p:grpSp>
      <p:cxnSp>
        <p:nvCxnSpPr>
          <p:cNvPr id="45" name="Straight Connector 44"/>
          <p:cNvCxnSpPr/>
          <p:nvPr/>
        </p:nvCxnSpPr>
        <p:spPr>
          <a:xfrm flipV="1">
            <a:off x="6781547" y="3568244"/>
            <a:ext cx="2362453" cy="13156"/>
          </a:xfrm>
          <a:prstGeom prst="line">
            <a:avLst/>
          </a:prstGeom>
          <a:ln w="444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848600" y="3623846"/>
            <a:ext cx="1123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analysis!</a:t>
            </a:r>
            <a:endParaRPr lang="en-US" sz="1600" dirty="0"/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6934200" y="3936782"/>
            <a:ext cx="763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867400" y="3810000"/>
            <a:ext cx="13640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analysis meeting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7856168" y="2234624"/>
            <a:ext cx="13640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Biology of Genomes</a:t>
            </a:r>
            <a:endParaRPr lang="en-US" sz="1600" dirty="0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7391400" y="2741612"/>
            <a:ext cx="763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Sequencing data</a:t>
            </a:r>
            <a:endParaRPr lang="en-US" dirty="0"/>
          </a:p>
        </p:txBody>
      </p:sp>
      <p:pic>
        <p:nvPicPr>
          <p:cNvPr id="6" name="Picture 5" descr="readcount_his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6967" y="990600"/>
            <a:ext cx="5791199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400" y="22098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mRNA</a:t>
            </a:r>
            <a:endParaRPr lang="en-US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523167" y="3657600"/>
            <a:ext cx="7085988" cy="2862617"/>
            <a:chOff x="523167" y="3657600"/>
            <a:chExt cx="7085988" cy="2862617"/>
          </a:xfrm>
        </p:grpSpPr>
        <p:pic>
          <p:nvPicPr>
            <p:cNvPr id="9" name="Picture 8" descr="mirnareads_his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523167" y="3657600"/>
              <a:ext cx="5725233" cy="286261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629400" y="4648200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miRNA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data: mRNA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Available data</a:t>
            </a:r>
          </a:p>
          <a:p>
            <a:pPr lvl="1"/>
            <a:r>
              <a:rPr lang="en-US" dirty="0" err="1" smtClean="0"/>
              <a:t>fastqs</a:t>
            </a:r>
            <a:endParaRPr lang="en-US" dirty="0" smtClean="0"/>
          </a:p>
          <a:p>
            <a:pPr lvl="1"/>
            <a:r>
              <a:rPr lang="en-US" dirty="0" err="1" smtClean="0"/>
              <a:t>bams</a:t>
            </a:r>
            <a:r>
              <a:rPr lang="en-US" dirty="0" smtClean="0"/>
              <a:t>: GEM</a:t>
            </a:r>
            <a:r>
              <a:rPr lang="en-US" dirty="0" smtClean="0"/>
              <a:t> (and </a:t>
            </a:r>
            <a:r>
              <a:rPr lang="en-US" dirty="0" err="1" smtClean="0"/>
              <a:t>bwa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quantifications (</a:t>
            </a:r>
            <a:r>
              <a:rPr lang="en-US" dirty="0" err="1" smtClean="0"/>
              <a:t>Gencode</a:t>
            </a:r>
            <a:r>
              <a:rPr lang="en-US" dirty="0" smtClean="0"/>
              <a:t> v12)</a:t>
            </a:r>
          </a:p>
          <a:p>
            <a:pPr lvl="2"/>
            <a:r>
              <a:rPr lang="en-US" dirty="0" smtClean="0"/>
              <a:t>exons: read counts</a:t>
            </a:r>
          </a:p>
          <a:p>
            <a:pPr lvl="2"/>
            <a:r>
              <a:rPr lang="en-US" dirty="0" smtClean="0"/>
              <a:t>genes: read counts</a:t>
            </a:r>
          </a:p>
          <a:p>
            <a:pPr lvl="2"/>
            <a:r>
              <a:rPr lang="en-US" dirty="0" smtClean="0"/>
              <a:t>transcripts from flux: read counts &amp; RPKM</a:t>
            </a:r>
          </a:p>
          <a:p>
            <a:pPr lvl="2"/>
            <a:r>
              <a:rPr lang="en-US" dirty="0" smtClean="0"/>
              <a:t>splice junctions…almost</a:t>
            </a:r>
          </a:p>
          <a:p>
            <a:pPr lvl="2"/>
            <a:r>
              <a:rPr lang="en-US" dirty="0" err="1" smtClean="0"/>
              <a:t>introns</a:t>
            </a:r>
            <a:r>
              <a:rPr lang="en-US" dirty="0" smtClean="0"/>
              <a:t>…</a:t>
            </a:r>
            <a:r>
              <a:rPr lang="en-US" dirty="0" smtClean="0"/>
              <a:t>almost</a:t>
            </a:r>
          </a:p>
          <a:p>
            <a:r>
              <a:rPr lang="en-US" dirty="0" smtClean="0"/>
              <a:t>QC</a:t>
            </a:r>
            <a:endParaRPr lang="en-US" dirty="0" smtClean="0"/>
          </a:p>
          <a:p>
            <a:pPr lvl="1"/>
            <a:r>
              <a:rPr lang="en-US" dirty="0" smtClean="0"/>
              <a:t>final set of samples to include &amp; covariate analysis almost done…</a:t>
            </a:r>
            <a:endParaRPr lang="en-US" dirty="0" smtClean="0"/>
          </a:p>
          <a:p>
            <a:r>
              <a:rPr lang="en-US" dirty="0" smtClean="0"/>
              <a:t>Pending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exon inclusion/exclusion quantifications</a:t>
            </a:r>
            <a:endParaRPr lang="en-US" dirty="0" smtClean="0"/>
          </a:p>
          <a:p>
            <a:pPr lvl="1"/>
            <a:r>
              <a:rPr lang="en-US" dirty="0" smtClean="0"/>
              <a:t>qualitative/quantitative analysis</a:t>
            </a:r>
          </a:p>
          <a:p>
            <a:pPr lvl="1"/>
            <a:r>
              <a:rPr lang="en-US" dirty="0" smtClean="0"/>
              <a:t>final </a:t>
            </a:r>
            <a:r>
              <a:rPr lang="en-US" dirty="0" smtClean="0"/>
              <a:t>exon links</a:t>
            </a:r>
          </a:p>
          <a:p>
            <a:pPr lvl="1"/>
            <a:r>
              <a:rPr lang="en-US" dirty="0" smtClean="0"/>
              <a:t>N-</a:t>
            </a:r>
            <a:r>
              <a:rPr lang="en-US" dirty="0" err="1" smtClean="0"/>
              <a:t>TARs</a:t>
            </a:r>
            <a:endParaRPr lang="en-US" dirty="0" smtClean="0"/>
          </a:p>
          <a:p>
            <a:pPr lvl="1"/>
            <a:r>
              <a:rPr lang="en-US" dirty="0" smtClean="0"/>
              <a:t>fusion genes final version?</a:t>
            </a:r>
            <a:endParaRPr lang="en-US" dirty="0" smtClean="0"/>
          </a:p>
          <a:p>
            <a:pPr lvl="1"/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data: </a:t>
            </a:r>
            <a:r>
              <a:rPr lang="en-US" dirty="0" err="1" smtClean="0"/>
              <a:t>miRNA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data</a:t>
            </a:r>
          </a:p>
          <a:p>
            <a:pPr lvl="1"/>
            <a:r>
              <a:rPr lang="en-US" dirty="0" err="1" smtClean="0"/>
              <a:t>fastqs</a:t>
            </a:r>
            <a:endParaRPr lang="en-US" dirty="0" smtClean="0"/>
          </a:p>
          <a:p>
            <a:pPr lvl="1"/>
            <a:r>
              <a:rPr lang="en-US" dirty="0" smtClean="0"/>
              <a:t>first run of </a:t>
            </a:r>
          </a:p>
          <a:p>
            <a:pPr lvl="2"/>
            <a:r>
              <a:rPr lang="en-US" dirty="0" smtClean="0"/>
              <a:t>QC</a:t>
            </a:r>
          </a:p>
          <a:p>
            <a:pPr lvl="2"/>
            <a:r>
              <a:rPr lang="en-US" dirty="0" smtClean="0"/>
              <a:t>quantifications</a:t>
            </a:r>
          </a:p>
          <a:p>
            <a:pPr lvl="2"/>
            <a:r>
              <a:rPr lang="en-US" dirty="0" smtClean="0"/>
              <a:t>novel </a:t>
            </a:r>
            <a:r>
              <a:rPr lang="en-US" dirty="0" err="1" smtClean="0"/>
              <a:t>miRNAs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To Do:</a:t>
            </a:r>
          </a:p>
          <a:p>
            <a:pPr lvl="1"/>
            <a:r>
              <a:rPr lang="en-US" dirty="0" smtClean="0"/>
              <a:t>final</a:t>
            </a:r>
            <a:r>
              <a:rPr lang="en-US" dirty="0" smtClean="0"/>
              <a:t> </a:t>
            </a:r>
            <a:r>
              <a:rPr lang="en-US" dirty="0" smtClean="0"/>
              <a:t>versions of the analysis</a:t>
            </a:r>
            <a:endParaRPr lang="en-US" dirty="0" smtClean="0"/>
          </a:p>
          <a:p>
            <a:pPr lvl="1"/>
            <a:r>
              <a:rPr lang="en-US" dirty="0" smtClean="0"/>
              <a:t>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data: genotypes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1"/>
            <a:ext cx="8289925" cy="47243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Available data</a:t>
            </a:r>
          </a:p>
          <a:p>
            <a:pPr lvl="1"/>
            <a:r>
              <a:rPr lang="en-US" dirty="0" smtClean="0"/>
              <a:t>combined </a:t>
            </a:r>
            <a:r>
              <a:rPr lang="en-US" dirty="0" err="1" smtClean="0"/>
              <a:t>QCd</a:t>
            </a:r>
            <a:r>
              <a:rPr lang="en-US" dirty="0" smtClean="0"/>
              <a:t> genotype files (</a:t>
            </a:r>
            <a:r>
              <a:rPr lang="en-US" dirty="0" err="1" smtClean="0"/>
              <a:t>vcf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423 </a:t>
            </a:r>
            <a:r>
              <a:rPr lang="en-US" dirty="0" smtClean="0"/>
              <a:t>individuals from 1000g Phase 1 + </a:t>
            </a:r>
            <a:r>
              <a:rPr lang="en-US" dirty="0" smtClean="0"/>
              <a:t>22 </a:t>
            </a:r>
            <a:r>
              <a:rPr lang="en-US" dirty="0" smtClean="0"/>
              <a:t>individuals imputed from Omni2.5M data</a:t>
            </a:r>
          </a:p>
          <a:p>
            <a:pPr lvl="1"/>
            <a:r>
              <a:rPr lang="en-US" dirty="0" smtClean="0"/>
              <a:t>annotation of the variants</a:t>
            </a:r>
          </a:p>
          <a:p>
            <a:pPr lvl="2"/>
            <a:r>
              <a:rPr lang="en-US" dirty="0" smtClean="0"/>
              <a:t>all the variants </a:t>
            </a:r>
            <a:r>
              <a:rPr lang="en-US" dirty="0" err="1" smtClean="0"/>
              <a:t>reannotated</a:t>
            </a:r>
            <a:r>
              <a:rPr lang="en-US" dirty="0" smtClean="0"/>
              <a:t> using </a:t>
            </a:r>
            <a:r>
              <a:rPr lang="en-US" dirty="0" err="1" smtClean="0"/>
              <a:t>Gencode</a:t>
            </a:r>
            <a:r>
              <a:rPr lang="en-US" dirty="0" smtClean="0"/>
              <a:t> v12 by </a:t>
            </a:r>
            <a:r>
              <a:rPr lang="en-US" dirty="0" err="1" smtClean="0"/>
              <a:t>LoF</a:t>
            </a:r>
            <a:r>
              <a:rPr lang="en-US" dirty="0" smtClean="0"/>
              <a:t> group,</a:t>
            </a:r>
            <a:r>
              <a:rPr lang="en-US" dirty="0" smtClean="0"/>
              <a:t> in a </a:t>
            </a:r>
            <a:r>
              <a:rPr lang="en-US" dirty="0" smtClean="0"/>
              <a:t>new format</a:t>
            </a:r>
            <a:r>
              <a:rPr lang="en-US" dirty="0" smtClean="0"/>
              <a:t> in the </a:t>
            </a:r>
            <a:r>
              <a:rPr lang="en-US" dirty="0" err="1" smtClean="0"/>
              <a:t>vcf</a:t>
            </a:r>
            <a:r>
              <a:rPr lang="en-US" dirty="0" smtClean="0"/>
              <a:t> info field</a:t>
            </a:r>
          </a:p>
          <a:p>
            <a:pPr lvl="2"/>
            <a:r>
              <a:rPr lang="en-US" dirty="0" err="1" smtClean="0"/>
              <a:t>vcf</a:t>
            </a:r>
            <a:r>
              <a:rPr lang="en-US" dirty="0" smtClean="0"/>
              <a:t> sites file </a:t>
            </a:r>
            <a:r>
              <a:rPr lang="en-US" dirty="0" smtClean="0"/>
              <a:t>available, documentation coming this week</a:t>
            </a:r>
          </a:p>
          <a:p>
            <a:r>
              <a:rPr lang="en-US" dirty="0" smtClean="0"/>
              <a:t>To Do</a:t>
            </a:r>
          </a:p>
          <a:p>
            <a:pPr lvl="1"/>
            <a:r>
              <a:rPr lang="en-US" dirty="0" err="1" smtClean="0"/>
              <a:t>Eigenstrat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storage</a:t>
            </a:r>
          </a:p>
          <a:p>
            <a:pPr lvl="1"/>
            <a:r>
              <a:rPr lang="en-US" dirty="0" smtClean="0"/>
              <a:t>ftp</a:t>
            </a:r>
          </a:p>
          <a:p>
            <a:pPr lvl="1"/>
            <a:r>
              <a:rPr lang="en-US" dirty="0" smtClean="0"/>
              <a:t>ENA / </a:t>
            </a:r>
            <a:r>
              <a:rPr lang="en-US" dirty="0" err="1" smtClean="0"/>
              <a:t>Arrayexpress</a:t>
            </a:r>
            <a:endParaRPr lang="en-US" dirty="0" smtClean="0"/>
          </a:p>
          <a:p>
            <a:r>
              <a:rPr lang="en-US" dirty="0" smtClean="0"/>
              <a:t>Documentation</a:t>
            </a:r>
            <a:r>
              <a:rPr lang="en-US" dirty="0" smtClean="0"/>
              <a:t>: wiki</a:t>
            </a:r>
            <a:endParaRPr lang="en-US" dirty="0" smtClean="0"/>
          </a:p>
          <a:p>
            <a:pPr lvl="1"/>
            <a:r>
              <a:rPr lang="en-US" dirty="0" smtClean="0"/>
              <a:t>keep on documenting your work...</a:t>
            </a:r>
            <a:endParaRPr lang="en-US" dirty="0" smtClean="0"/>
          </a:p>
          <a:p>
            <a:pPr lvl="1"/>
            <a:r>
              <a:rPr lang="en-US" dirty="0" smtClean="0"/>
              <a:t>switch </a:t>
            </a:r>
            <a:r>
              <a:rPr lang="en-US" dirty="0" smtClean="0"/>
              <a:t>to a new system</a:t>
            </a:r>
            <a:r>
              <a:rPr lang="en-US" dirty="0" smtClean="0"/>
              <a:t>?</a:t>
            </a:r>
          </a:p>
          <a:p>
            <a:r>
              <a:rPr lang="en-US" dirty="0" smtClean="0"/>
              <a:t>Writing tools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Mailing lists: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2"/>
              </a:rPr>
              <a:t>geuvadis_rnaseq@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lists.crg.es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3"/>
              </a:rPr>
              <a:t>geuvadis_rna_analysis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@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lists.crg.es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4"/>
              </a:rPr>
              <a:t>lofgeuvadis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@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googlegroups.com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PopGenTemplate1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A11818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FunPopGenTemplate1.potx</Template>
  <TotalTime>30653</TotalTime>
  <Words>558</Words>
  <Application>Microsoft Macintosh PowerPoint</Application>
  <PresentationFormat>On-screen Show (4:3)</PresentationFormat>
  <Paragraphs>202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FunPopGenTemplate1</vt:lpstr>
      <vt:lpstr>Geuvadis WP4:  RNA sequencing Progress, Aims and Data</vt:lpstr>
      <vt:lpstr>Genomics, meet transcriptomics  RNA sequencing of ~500 individuals from the 1000 Genomes </vt:lpstr>
      <vt:lpstr>Why are we doing this?</vt:lpstr>
      <vt:lpstr>Progress and timeline</vt:lpstr>
      <vt:lpstr>Sequencing data</vt:lpstr>
      <vt:lpstr>Status of the data: mRNA</vt:lpstr>
      <vt:lpstr>Status of the data: miRNA</vt:lpstr>
      <vt:lpstr>Status of the data: genotypes</vt:lpstr>
      <vt:lpstr>Data and documentation</vt:lpstr>
      <vt:lpstr>The consortium</vt:lpstr>
    </vt:vector>
  </TitlesOfParts>
  <Manager/>
  <Company>CMU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Geuvadis RNA sequencing  Aims and analyses</dc:title>
  <dc:subject/>
  <dc:creator>Tuuli Lappalainen</dc:creator>
  <cp:keywords/>
  <dc:description/>
  <cp:lastModifiedBy>Tuuli Lappalainen</cp:lastModifiedBy>
  <cp:revision>58</cp:revision>
  <dcterms:created xsi:type="dcterms:W3CDTF">2012-07-08T11:28:15Z</dcterms:created>
  <dcterms:modified xsi:type="dcterms:W3CDTF">2012-07-09T11:08:58Z</dcterms:modified>
  <cp:category/>
</cp:coreProperties>
</file>